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0" autoAdjust="0"/>
    <p:restoredTop sz="95781" autoAdjust="0"/>
  </p:normalViewPr>
  <p:slideViewPr>
    <p:cSldViewPr snapToGrid="0" snapToObjects="1" showGuides="1">
      <p:cViewPr>
        <p:scale>
          <a:sx n="96" d="100"/>
          <a:sy n="96" d="100"/>
        </p:scale>
        <p:origin x="1000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udrysurendra/Downloads/2.a-job-postings%20(Collected%20from%20API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Job Postings by Technology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Sheet!$B$1</c:f>
              <c:strCache>
                <c:ptCount val="1"/>
                <c:pt idx="0">
                  <c:v>Job Postings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Sheet!$A$2:$A$13</c:f>
              <c:strCache>
                <c:ptCount val="12"/>
                <c:pt idx="0">
                  <c:v>C</c:v>
                </c:pt>
                <c:pt idx="1">
                  <c:v>Java</c:v>
                </c:pt>
                <c:pt idx="2">
                  <c:v>Python</c:v>
                </c:pt>
                <c:pt idx="3">
                  <c:v>Oracle</c:v>
                </c:pt>
                <c:pt idx="4">
                  <c:v>JavaScript</c:v>
                </c:pt>
                <c:pt idx="5">
                  <c:v>C#</c:v>
                </c:pt>
                <c:pt idx="6">
                  <c:v>C++</c:v>
                </c:pt>
                <c:pt idx="7">
                  <c:v>SQL Server</c:v>
                </c:pt>
                <c:pt idx="8">
                  <c:v>MongoDB</c:v>
                </c:pt>
                <c:pt idx="9">
                  <c:v>Scala</c:v>
                </c:pt>
                <c:pt idx="10">
                  <c:v>PostgreSQL</c:v>
                </c:pt>
                <c:pt idx="11">
                  <c:v>MySQL Server</c:v>
                </c:pt>
              </c:strCache>
            </c:strRef>
          </c:cat>
          <c:val>
            <c:numRef>
              <c:f>Sheet!$B$2:$B$13</c:f>
              <c:numCache>
                <c:formatCode>General</c:formatCode>
                <c:ptCount val="12"/>
                <c:pt idx="0">
                  <c:v>13498</c:v>
                </c:pt>
                <c:pt idx="1">
                  <c:v>2609</c:v>
                </c:pt>
                <c:pt idx="2">
                  <c:v>1173</c:v>
                </c:pt>
                <c:pt idx="3">
                  <c:v>784</c:v>
                </c:pt>
                <c:pt idx="4">
                  <c:v>355</c:v>
                </c:pt>
                <c:pt idx="5">
                  <c:v>333</c:v>
                </c:pt>
                <c:pt idx="6">
                  <c:v>305</c:v>
                </c:pt>
                <c:pt idx="7">
                  <c:v>250</c:v>
                </c:pt>
                <c:pt idx="8">
                  <c:v>174</c:v>
                </c:pt>
                <c:pt idx="9">
                  <c:v>33</c:v>
                </c:pt>
                <c:pt idx="10">
                  <c:v>10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C-5C41-8D83-BDD9852871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9919039"/>
        <c:axId val="2079931503"/>
      </c:barChart>
      <c:catAx>
        <c:axId val="20799190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Technology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9931503"/>
        <c:crosses val="autoZero"/>
        <c:auto val="1"/>
        <c:lblAlgn val="ctr"/>
        <c:lblOffset val="100"/>
        <c:noMultiLvlLbl val="0"/>
      </c:catAx>
      <c:valAx>
        <c:axId val="2079931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Job Postings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991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Annual Salary by Language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'popular-languages'!$B$1</c:f>
              <c:strCache>
                <c:ptCount val="1"/>
                <c:pt idx="0">
                  <c:v>Average Annual Salary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'popular-languages'!$A$2:$A$11</c:f>
              <c:strCache>
                <c:ptCount val="10"/>
                <c:pt idx="0">
                  <c:v>Python</c:v>
                </c:pt>
                <c:pt idx="1">
                  <c:v>Swift</c:v>
                </c:pt>
                <c:pt idx="2">
                  <c:v>C++</c:v>
                </c:pt>
                <c:pt idx="3">
                  <c:v>Javascript</c:v>
                </c:pt>
                <c:pt idx="4">
                  <c:v>Java</c:v>
                </c:pt>
                <c:pt idx="5">
                  <c:v>Go</c:v>
                </c:pt>
                <c:pt idx="6">
                  <c:v>R</c:v>
                </c:pt>
                <c:pt idx="7">
                  <c:v>C#</c:v>
                </c:pt>
                <c:pt idx="8">
                  <c:v>SQL</c:v>
                </c:pt>
                <c:pt idx="9">
                  <c:v>PHP</c:v>
                </c:pt>
              </c:strCache>
            </c:strRef>
          </c:cat>
          <c:val>
            <c:numRef>
              <c:f>'popular-languages'!$B$2:$B$11</c:f>
              <c:numCache>
                <c:formatCode>"$"#,##0_);[Red]\("$"#,##0\)</c:formatCode>
                <c:ptCount val="10"/>
                <c:pt idx="0">
                  <c:v>144383</c:v>
                </c:pt>
                <c:pt idx="1">
                  <c:v>130801</c:v>
                </c:pt>
                <c:pt idx="2">
                  <c:v>113865</c:v>
                </c:pt>
                <c:pt idx="3">
                  <c:v>110981</c:v>
                </c:pt>
                <c:pt idx="4">
                  <c:v>101013</c:v>
                </c:pt>
                <c:pt idx="5">
                  <c:v>94082</c:v>
                </c:pt>
                <c:pt idx="6">
                  <c:v>92037</c:v>
                </c:pt>
                <c:pt idx="7">
                  <c:v>88726</c:v>
                </c:pt>
                <c:pt idx="8">
                  <c:v>84793</c:v>
                </c:pt>
                <c:pt idx="9">
                  <c:v>84727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8E-784A-856B-1E683B27D8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2505823"/>
        <c:axId val="2103289727"/>
      </c:barChart>
      <c:catAx>
        <c:axId val="21025058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Language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289727"/>
        <c:crosses val="autoZero"/>
        <c:auto val="1"/>
        <c:lblAlgn val="ctr"/>
        <c:lblOffset val="100"/>
        <c:noMultiLvlLbl val="0"/>
      </c:catAx>
      <c:valAx>
        <c:axId val="21032897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Salary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505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customXml" Target="../ink/ink21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image" Target="../media/image12.png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image" Target="../media/image7.png"/><Relationship Id="rId33" Type="http://schemas.openxmlformats.org/officeDocument/2006/relationships/customXml" Target="../ink/ink2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7.xml"/><Relationship Id="rId37" Type="http://schemas.openxmlformats.org/officeDocument/2006/relationships/image" Target="../media/image70.png"/><Relationship Id="rId23" Type="http://schemas.openxmlformats.org/officeDocument/2006/relationships/customXml" Target="../ink/ink19.xml"/><Relationship Id="rId28" Type="http://schemas.openxmlformats.org/officeDocument/2006/relationships/customXml" Target="../ink/ink23.xml"/><Relationship Id="rId36" Type="http://schemas.openxmlformats.org/officeDocument/2006/relationships/customXml" Target="../ink/ink30.xml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6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2.xml"/><Relationship Id="rId30" Type="http://schemas.openxmlformats.org/officeDocument/2006/relationships/customXml" Target="../ink/ink25.xml"/><Relationship Id="rId35" Type="http://schemas.openxmlformats.org/officeDocument/2006/relationships/customXml" Target="../ink/ink29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audrysurendra/IBM_data_analysis_capstone/blob/47950eaae418e6d2b6aa58866fbc7801485ce841/5.)%20Dashboard.pdf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2345719"/>
            <a:ext cx="5180160" cy="1325563"/>
          </a:xfrm>
          <a:noFill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E659B"/>
                </a:solidFill>
              </a:rPr>
              <a:t>IBM Data Analyst Capstone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719162"/>
            <a:ext cx="5181600" cy="2616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Audry Surendra</a:t>
            </a:r>
          </a:p>
          <a:p>
            <a:pPr marL="0" indent="0">
              <a:buNone/>
            </a:pPr>
            <a:r>
              <a:rPr lang="en-US" dirty="0"/>
              <a:t>August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5479623" y="1047816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89623" y="867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276339" y="1975139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86339" y="1795139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10446139" y="5233024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56139" y="5053024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r>
              <a:rPr lang="en-US" dirty="0"/>
              <a:t>MySQL and Microsoft SQL Server went from the top 2  to 4</a:t>
            </a:r>
            <a:r>
              <a:rPr lang="en-US" baseline="30000" dirty="0"/>
              <a:t>th</a:t>
            </a:r>
            <a:r>
              <a:rPr lang="en-US" dirty="0"/>
              <a:t> and 6</a:t>
            </a:r>
            <a:r>
              <a:rPr lang="en-US" baseline="30000" dirty="0"/>
              <a:t>th</a:t>
            </a:r>
            <a:r>
              <a:rPr lang="en-US" dirty="0"/>
              <a:t>, respectively</a:t>
            </a:r>
          </a:p>
          <a:p>
            <a:r>
              <a:rPr lang="en-US" dirty="0"/>
              <a:t>PostgreSQL went from 3</a:t>
            </a:r>
            <a:r>
              <a:rPr lang="en-US" baseline="30000" dirty="0"/>
              <a:t>rd</a:t>
            </a:r>
            <a:r>
              <a:rPr lang="en-US" dirty="0"/>
              <a:t> in the current year to 1</a:t>
            </a:r>
            <a:r>
              <a:rPr lang="en-US" baseline="30000" dirty="0"/>
              <a:t>st</a:t>
            </a:r>
            <a:r>
              <a:rPr lang="en-US" dirty="0"/>
              <a:t> in demand in the next</a:t>
            </a:r>
          </a:p>
          <a:p>
            <a:r>
              <a:rPr lang="en-US" dirty="0"/>
              <a:t>Redis and Elasticsearch both moved to the top 5 in the next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r>
              <a:rPr lang="en-US" dirty="0"/>
              <a:t>There is a decrease in demand for MySQL and Microsoft SQL Server</a:t>
            </a:r>
          </a:p>
          <a:p>
            <a:r>
              <a:rPr lang="en-US" dirty="0"/>
              <a:t>PostgreSQL, Redis, and Elasticsearch all had increases in demand; since they’re all open source this suggests an increase in demand for open source databases</a:t>
            </a:r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hlinkClick r:id="rId2"/>
              </a:rPr>
              <a:t>https://github.com/audrysurendra/IBM_data_analysis_capstone/blob/47950eaae418e6d2b6aa58866fbc7801485ce841/5.)%20Dashboard.pdf</a:t>
            </a:r>
            <a:r>
              <a:rPr lang="en-US" sz="2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Current Technology Usage</a:t>
            </a:r>
          </a:p>
        </p:txBody>
      </p:sp>
      <p:pic>
        <p:nvPicPr>
          <p:cNvPr id="4" name="Picture 3" descr="A collage of graphs and charts&#10;&#10;Description automatically generated">
            <a:extLst>
              <a:ext uri="{FF2B5EF4-FFF2-40B4-BE49-F238E27FC236}">
                <a16:creationId xmlns:a16="http://schemas.microsoft.com/office/drawing/2014/main" id="{46D40904-727D-133C-0778-9F9C70BC1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60" y="1360635"/>
            <a:ext cx="6581280" cy="492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Future Technology Trend</a:t>
            </a:r>
          </a:p>
        </p:txBody>
      </p:sp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61B9EF5B-F470-6F56-896C-8F00AFF0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56" y="1408671"/>
            <a:ext cx="6567926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Demographics</a:t>
            </a:r>
          </a:p>
        </p:txBody>
      </p:sp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E0767A25-3E8F-C1A2-05EE-84C62249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76" y="1430497"/>
            <a:ext cx="6664447" cy="49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r>
              <a:rPr lang="en-US" dirty="0"/>
              <a:t>Linux is one of the most popular platforms both this year and the next </a:t>
            </a:r>
          </a:p>
          <a:p>
            <a:r>
              <a:rPr lang="en-US" dirty="0" err="1"/>
              <a:t>Vue.js</a:t>
            </a:r>
            <a:r>
              <a:rPr lang="en-US" dirty="0"/>
              <a:t> increased from the 7</a:t>
            </a:r>
            <a:r>
              <a:rPr lang="en-US" baseline="30000" dirty="0"/>
              <a:t>th</a:t>
            </a:r>
            <a:r>
              <a:rPr lang="en-US" dirty="0"/>
              <a:t> to the 2</a:t>
            </a:r>
            <a:r>
              <a:rPr lang="en-US" baseline="30000" dirty="0"/>
              <a:t>nd</a:t>
            </a:r>
            <a:r>
              <a:rPr lang="en-US" dirty="0"/>
              <a:t> most popular web frame</a:t>
            </a:r>
          </a:p>
          <a:p>
            <a:r>
              <a:rPr lang="en-US" dirty="0"/>
              <a:t>The most common demographic is men from developed countries, with a bachelor’s degree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r>
              <a:rPr lang="en-US" dirty="0"/>
              <a:t>Having Linux as a skill will be beneficial </a:t>
            </a:r>
          </a:p>
          <a:p>
            <a:r>
              <a:rPr lang="en-US" dirty="0"/>
              <a:t>There is an increase in demand for </a:t>
            </a:r>
            <a:r>
              <a:rPr lang="en-US" dirty="0" err="1"/>
              <a:t>Vue.js</a:t>
            </a:r>
            <a:endParaRPr lang="en-US" dirty="0"/>
          </a:p>
          <a:p>
            <a:r>
              <a:rPr lang="en-US" dirty="0"/>
              <a:t>There is a lack of diversity in the hiring pool for IT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Javascript</a:t>
            </a:r>
            <a:r>
              <a:rPr lang="en-US" dirty="0"/>
              <a:t> and HTML/CSS are currently the most in demand languages </a:t>
            </a:r>
          </a:p>
          <a:p>
            <a:r>
              <a:rPr lang="en-US" dirty="0"/>
              <a:t>PostgreSQL is the most upcoming in demand database </a:t>
            </a:r>
          </a:p>
          <a:p>
            <a:r>
              <a:rPr lang="en-US" dirty="0"/>
              <a:t>Varying trends means IT professionals need to be ready to adapt to different technologies as demand changes</a:t>
            </a:r>
          </a:p>
          <a:p>
            <a:r>
              <a:rPr lang="en-US" dirty="0"/>
              <a:t>There needs to be efforts made to diversify the IT field, i.e. by spreading more resources to developing countries, hiring more people from different educational backgrounds and gender identities, etc.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4C13368-F9A0-D8AC-3101-2CFDABCA26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857902"/>
              </p:ext>
            </p:extLst>
          </p:nvPr>
        </p:nvGraphicFramePr>
        <p:xfrm>
          <a:off x="2555875" y="1708614"/>
          <a:ext cx="7080250" cy="4489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2179" y="1830004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D36176-3CA1-DA52-D65A-4A7E516DDA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916967"/>
              </p:ext>
            </p:extLst>
          </p:nvPr>
        </p:nvGraphicFramePr>
        <p:xfrm>
          <a:off x="2891458" y="1492801"/>
          <a:ext cx="6409083" cy="4669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/>
          </a:bodyPr>
          <a:lstStyle/>
          <a:p>
            <a:r>
              <a:rPr lang="en-US" sz="2200" dirty="0"/>
              <a:t>Collected the top programming skills that are most in demand from various sources</a:t>
            </a:r>
          </a:p>
          <a:p>
            <a:r>
              <a:rPr lang="en-US" sz="2200" dirty="0"/>
              <a:t>Analyzed the data and identified insights and trends, including:</a:t>
            </a:r>
          </a:p>
          <a:p>
            <a:pPr lvl="1"/>
            <a:r>
              <a:rPr lang="en-US" sz="1800" dirty="0"/>
              <a:t>What are the top programming languages in demand?</a:t>
            </a:r>
          </a:p>
          <a:p>
            <a:pPr lvl="1"/>
            <a:r>
              <a:rPr lang="en-US" sz="1800" dirty="0"/>
              <a:t>What are the top database skills in demand?</a:t>
            </a:r>
          </a:p>
          <a:p>
            <a:pPr lvl="1"/>
            <a:r>
              <a:rPr lang="en-US" sz="1800" dirty="0"/>
              <a:t>What are the popular IDEs?</a:t>
            </a:r>
          </a:p>
          <a:p>
            <a:r>
              <a:rPr lang="en-US" sz="2200" dirty="0"/>
              <a:t>Applied statistical techniques to analyze the data</a:t>
            </a:r>
          </a:p>
          <a:p>
            <a:r>
              <a:rPr lang="en-US" sz="2200" dirty="0"/>
              <a:t>Created a dashboard using Google Looker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 have recently been hired as a Data Analyst by a global IT and business consulting services firm that is known for their expertise in IT solutions and their team of highly experienced IT consultants</a:t>
            </a:r>
          </a:p>
          <a:p>
            <a:r>
              <a:rPr lang="en-US" sz="2200" dirty="0"/>
              <a:t>In order to keep pace with changing technologies and remain competitive, my organization regularly analyzes data to help identify future skill requirements </a:t>
            </a:r>
          </a:p>
          <a:p>
            <a:r>
              <a:rPr lang="en-US" sz="2200" dirty="0"/>
              <a:t>I have been tasked with collecting data from various sources and identifying trends for this year's report on emerging skills 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Data Collection</a:t>
            </a:r>
          </a:p>
          <a:p>
            <a:pPr lvl="1"/>
            <a:r>
              <a:rPr lang="en-US" sz="1800" dirty="0"/>
              <a:t>Collecting Data Using APIs</a:t>
            </a:r>
          </a:p>
          <a:p>
            <a:pPr lvl="1"/>
            <a:r>
              <a:rPr lang="en-US" sz="1800" dirty="0"/>
              <a:t>Collecting Data Using </a:t>
            </a:r>
            <a:r>
              <a:rPr lang="en-US" sz="1800" dirty="0" err="1"/>
              <a:t>Webscraping</a:t>
            </a:r>
            <a:endParaRPr lang="en-US" sz="1800" dirty="0"/>
          </a:p>
          <a:p>
            <a:pPr lvl="1"/>
            <a:r>
              <a:rPr lang="en-US" sz="1800" dirty="0"/>
              <a:t>Exploring Data</a:t>
            </a:r>
          </a:p>
          <a:p>
            <a:r>
              <a:rPr lang="en-US" sz="2200" dirty="0"/>
              <a:t>Data Wrangling</a:t>
            </a:r>
          </a:p>
          <a:p>
            <a:pPr lvl="1"/>
            <a:r>
              <a:rPr lang="en-US" sz="1800" dirty="0"/>
              <a:t>Finding/Determining Missing Values</a:t>
            </a:r>
          </a:p>
          <a:p>
            <a:pPr lvl="1"/>
            <a:r>
              <a:rPr lang="en-US" sz="1800" dirty="0"/>
              <a:t>Finding/Removing Duplicates</a:t>
            </a:r>
          </a:p>
          <a:p>
            <a:pPr lvl="1"/>
            <a:r>
              <a:rPr lang="en-US" sz="1800" dirty="0"/>
              <a:t>Normalizing Data</a:t>
            </a:r>
          </a:p>
          <a:p>
            <a:r>
              <a:rPr lang="en-US" sz="2200" dirty="0"/>
              <a:t>Exploratory Data Analysis</a:t>
            </a:r>
          </a:p>
          <a:p>
            <a:pPr lvl="1"/>
            <a:r>
              <a:rPr lang="en-US" sz="1800" dirty="0"/>
              <a:t>Distribution, Outliers, Correlation</a:t>
            </a:r>
          </a:p>
          <a:p>
            <a:r>
              <a:rPr lang="en-US" sz="2200" dirty="0"/>
              <a:t>Data Visualization</a:t>
            </a:r>
          </a:p>
          <a:p>
            <a:pPr lvl="1"/>
            <a:r>
              <a:rPr lang="en-US" sz="1800" dirty="0"/>
              <a:t>Visualizing Distribution of Data, Relationship, Composition, Comparison</a:t>
            </a:r>
          </a:p>
          <a:p>
            <a:r>
              <a:rPr lang="en-US" sz="2200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3A6B6-1425-4C00-212B-9049AD5F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11" name="Picture 10" descr="A graph of blue and white text&#10;&#10;Description automatically generated with medium confidence">
            <a:extLst>
              <a:ext uri="{FF2B5EF4-FFF2-40B4-BE49-F238E27FC236}">
                <a16:creationId xmlns:a16="http://schemas.microsoft.com/office/drawing/2014/main" id="{A091EEA6-BFF4-B0C6-3DFD-490EF2B4F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86" y="2264854"/>
            <a:ext cx="5274343" cy="3798442"/>
          </a:xfrm>
          <a:prstGeom prst="rect">
            <a:avLst/>
          </a:prstGeom>
        </p:spPr>
      </p:pic>
      <p:pic>
        <p:nvPicPr>
          <p:cNvPr id="13" name="Picture 12" descr="A graph of a number of programming language&#10;&#10;Description automatically generated with medium confidence">
            <a:extLst>
              <a:ext uri="{FF2B5EF4-FFF2-40B4-BE49-F238E27FC236}">
                <a16:creationId xmlns:a16="http://schemas.microsoft.com/office/drawing/2014/main" id="{CC73ED2E-9C3E-6895-9F94-7C515FF51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1" y="2264854"/>
            <a:ext cx="5013505" cy="379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377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r>
              <a:rPr lang="en-US" dirty="0" err="1"/>
              <a:t>Javascript</a:t>
            </a:r>
            <a:r>
              <a:rPr lang="en-US" dirty="0"/>
              <a:t>, HTML/CSS, Python, and SQL are in the top 5 languages for this year and the next</a:t>
            </a:r>
          </a:p>
          <a:p>
            <a:r>
              <a:rPr lang="en-US" dirty="0"/>
              <a:t>Bash/Shell/</a:t>
            </a:r>
            <a:r>
              <a:rPr lang="en-US" dirty="0" err="1"/>
              <a:t>Powershell</a:t>
            </a:r>
            <a:r>
              <a:rPr lang="en-US" dirty="0"/>
              <a:t> is 4</a:t>
            </a:r>
            <a:r>
              <a:rPr lang="en-US" baseline="30000" dirty="0"/>
              <a:t>th</a:t>
            </a:r>
            <a:r>
              <a:rPr lang="en-US" dirty="0"/>
              <a:t> for the current year, but drops to 7</a:t>
            </a:r>
            <a:r>
              <a:rPr lang="en-US" baseline="30000" dirty="0"/>
              <a:t>th</a:t>
            </a:r>
            <a:r>
              <a:rPr lang="en-US" dirty="0"/>
              <a:t> in the next year</a:t>
            </a:r>
          </a:p>
          <a:p>
            <a:r>
              <a:rPr lang="en-US" dirty="0"/>
              <a:t>Typescript jumps from 8</a:t>
            </a:r>
            <a:r>
              <a:rPr lang="en-US" baseline="30000" dirty="0"/>
              <a:t>th</a:t>
            </a:r>
            <a:r>
              <a:rPr lang="en-US" dirty="0"/>
              <a:t> in the current year to 5</a:t>
            </a:r>
            <a:r>
              <a:rPr lang="en-US" baseline="30000" dirty="0"/>
              <a:t>th</a:t>
            </a:r>
            <a:r>
              <a:rPr lang="en-US" dirty="0"/>
              <a:t> for the next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53776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r>
              <a:rPr lang="en-US" dirty="0" err="1"/>
              <a:t>Javascript</a:t>
            </a:r>
            <a:r>
              <a:rPr lang="en-US" dirty="0"/>
              <a:t>, HTML/CSS, Python, and SQL have a steady demand and relevance</a:t>
            </a:r>
          </a:p>
          <a:p>
            <a:r>
              <a:rPr lang="en-US" dirty="0"/>
              <a:t>Bash/Shell/</a:t>
            </a:r>
            <a:r>
              <a:rPr lang="en-US" dirty="0" err="1"/>
              <a:t>Powershell</a:t>
            </a:r>
            <a:r>
              <a:rPr lang="en-US" dirty="0"/>
              <a:t> has had a decrease in demand</a:t>
            </a:r>
          </a:p>
          <a:p>
            <a:r>
              <a:rPr lang="en-US" dirty="0"/>
              <a:t>Typescript has had an increase in demand, and may be </a:t>
            </a:r>
            <a:r>
              <a:rPr lang="en-US" dirty="0" err="1"/>
              <a:t>javascript’s</a:t>
            </a:r>
            <a:r>
              <a:rPr lang="en-US" dirty="0"/>
              <a:t> main current competitor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6" name="Picture 5" descr="A graph of database servers&#10;&#10;Description automatically generated">
            <a:extLst>
              <a:ext uri="{FF2B5EF4-FFF2-40B4-BE49-F238E27FC236}">
                <a16:creationId xmlns:a16="http://schemas.microsoft.com/office/drawing/2014/main" id="{570DF091-5821-D561-51BF-E55F92E4B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2" y="2417393"/>
            <a:ext cx="5395091" cy="3573523"/>
          </a:xfrm>
          <a:prstGeom prst="rect">
            <a:avLst/>
          </a:prstGeom>
        </p:spPr>
      </p:pic>
      <p:pic>
        <p:nvPicPr>
          <p:cNvPr id="9" name="Picture 8" descr="A graph of a number of data&#10;&#10;Description automatically generated">
            <a:extLst>
              <a:ext uri="{FF2B5EF4-FFF2-40B4-BE49-F238E27FC236}">
                <a16:creationId xmlns:a16="http://schemas.microsoft.com/office/drawing/2014/main" id="{0CF711D7-04CF-CB30-0CB5-0A05CA5F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59" y="2417393"/>
            <a:ext cx="4833551" cy="35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633</Words>
  <Application>Microsoft Macintosh PowerPoint</Application>
  <PresentationFormat>Widescreen</PresentationFormat>
  <Paragraphs>97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</vt:lpstr>
      <vt:lpstr>IBM Plex Mono SemiBold</vt:lpstr>
      <vt:lpstr>IBM Plex Mono Text</vt:lpstr>
      <vt:lpstr>SLIDE_TEMPLATE_skill_network</vt:lpstr>
      <vt:lpstr>IBM Data Analyst Capstone Project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Current Technology Usage</vt:lpstr>
      <vt:lpstr>Future Technology Trend</vt:lpstr>
      <vt:lpstr>Demographics</vt:lpstr>
      <vt:lpstr>DISCUSSION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Audry Surendra</cp:lastModifiedBy>
  <cp:revision>23</cp:revision>
  <dcterms:created xsi:type="dcterms:W3CDTF">2020-10-28T18:29:43Z</dcterms:created>
  <dcterms:modified xsi:type="dcterms:W3CDTF">2024-08-04T22:29:10Z</dcterms:modified>
</cp:coreProperties>
</file>